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1"/>
  </p:notesMasterIdLst>
  <p:sldIdLst>
    <p:sldId id="257" r:id="rId2"/>
    <p:sldId id="258" r:id="rId3"/>
    <p:sldId id="281" r:id="rId4"/>
    <p:sldId id="278" r:id="rId5"/>
    <p:sldId id="269" r:id="rId6"/>
    <p:sldId id="259" r:id="rId7"/>
    <p:sldId id="263" r:id="rId8"/>
    <p:sldId id="273" r:id="rId9"/>
    <p:sldId id="280" r:id="rId10"/>
    <p:sldId id="265" r:id="rId11"/>
    <p:sldId id="264" r:id="rId12"/>
    <p:sldId id="270" r:id="rId13"/>
    <p:sldId id="266" r:id="rId14"/>
    <p:sldId id="284" r:id="rId15"/>
    <p:sldId id="275" r:id="rId16"/>
    <p:sldId id="274" r:id="rId17"/>
    <p:sldId id="276" r:id="rId18"/>
    <p:sldId id="277" r:id="rId19"/>
    <p:sldId id="283" r:id="rId20"/>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75"/>
    <p:restoredTop sz="93661"/>
  </p:normalViewPr>
  <p:slideViewPr>
    <p:cSldViewPr snapToGrid="0" snapToObjects="1">
      <p:cViewPr>
        <p:scale>
          <a:sx n="135" d="100"/>
          <a:sy n="135" d="100"/>
        </p:scale>
        <p:origin x="1904" y="-2152"/>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5/10/23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all text white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Remove the </a:t>
            </a:r>
            <a:r>
              <a:rPr lang="en-US"/>
              <a:t>intercept for B, C, D</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 split matrix and residual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A. Remove the 0.5 labels on the x axis </a:t>
            </a:r>
          </a:p>
          <a:p>
            <a:r>
              <a:rPr lang="en-US" dirty="0"/>
              <a:t>Remove duration titles and make it a legend inset in 1000 ms plot </a:t>
            </a:r>
          </a:p>
          <a:p>
            <a:endParaRPr lang="en-US" dirty="0"/>
          </a:p>
          <a:p>
            <a:r>
              <a:rPr lang="en-US" dirty="0"/>
              <a:t>B. Make the fit line extend from -1 to 1</a:t>
            </a:r>
          </a:p>
          <a:p>
            <a:r>
              <a:rPr lang="en-US" dirty="0"/>
              <a:t>See if adding color helps but just try extending the line first </a:t>
            </a:r>
          </a:p>
          <a:p>
            <a:endParaRPr lang="en-US" dirty="0"/>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A-D: delete veer other tick mark on x axis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legend in the top right of the whole fig with the duration + color </a:t>
            </a:r>
          </a:p>
          <a:p>
            <a:endParaRPr lang="en-US" dirty="0"/>
          </a:p>
          <a:p>
            <a:endParaRPr lang="en-US" dirty="0"/>
          </a:p>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color scheme </a:t>
            </a:r>
          </a:p>
          <a:p>
            <a:endParaRPr lang="en-US" dirty="0"/>
          </a:p>
          <a:p>
            <a:pPr marL="171450" indent="-171450">
              <a:buFontTx/>
              <a:buChar char="-"/>
            </a:pPr>
            <a:r>
              <a:rPr lang="en-US" dirty="0"/>
              <a:t>Blue and red; need colors to be brighter at the edges </a:t>
            </a:r>
          </a:p>
          <a:p>
            <a:pPr marL="171450" indent="-171450">
              <a:buFontTx/>
              <a:buChar char="-"/>
            </a:pPr>
            <a:endParaRPr lang="en-US" dirty="0"/>
          </a:p>
          <a:p>
            <a:pPr marL="171450" indent="-171450">
              <a:buFontTx/>
              <a:buChar char="-"/>
            </a:pPr>
            <a:endParaRPr lang="en-US" dirty="0"/>
          </a:p>
          <a:p>
            <a:pPr marL="171450" indent="-171450">
              <a:buFontTx/>
              <a:buChar char="-"/>
            </a:pPr>
            <a:r>
              <a:rPr lang="en-US" dirty="0"/>
              <a:t>Compare r values in diagonals and off diagonals (</a:t>
            </a:r>
            <a:r>
              <a:rPr lang="en-US" dirty="0" err="1"/>
              <a:t>fichers</a:t>
            </a:r>
            <a:r>
              <a:rPr lang="en-US" dirty="0"/>
              <a:t> test) </a:t>
            </a:r>
            <a:r>
              <a:rPr lang="en-US" dirty="0">
                <a:sym typeface="Wingdings" pitchFamily="2" charset="2"/>
              </a:rPr>
              <a:t> RT @ 250 wont work </a:t>
            </a:r>
            <a:r>
              <a:rPr lang="en-US" dirty="0" err="1">
                <a:sym typeface="Wingdings" pitchFamily="2" charset="2"/>
              </a:rPr>
              <a:t>bc</a:t>
            </a:r>
            <a:r>
              <a:rPr lang="en-US" dirty="0">
                <a:sym typeface="Wingdings" pitchFamily="2" charset="2"/>
              </a:rPr>
              <a:t> its verry </a:t>
            </a:r>
            <a:r>
              <a:rPr lang="en-US" dirty="0" err="1">
                <a:sym typeface="Wingdings" pitchFamily="2" charset="2"/>
              </a:rPr>
              <a:t>simt</a:t>
            </a:r>
            <a:r>
              <a:rPr lang="en-US" dirty="0">
                <a:sym typeface="Wingdings" pitchFamily="2" charset="2"/>
              </a:rPr>
              <a:t> o </a:t>
            </a:r>
            <a:r>
              <a:rPr lang="en-US" dirty="0" err="1">
                <a:sym typeface="Wingdings" pitchFamily="2" charset="2"/>
              </a:rPr>
              <a:t>corr</a:t>
            </a:r>
            <a:r>
              <a:rPr lang="en-US" dirty="0">
                <a:sym typeface="Wingdings" pitchFamily="2" charset="2"/>
              </a:rPr>
              <a:t> between but try every pairwise </a:t>
            </a:r>
          </a:p>
          <a:p>
            <a:pPr marL="171450" indent="-171450">
              <a:buFontTx/>
              <a:buChar char="-"/>
            </a:pPr>
            <a:r>
              <a:rPr lang="en-US" dirty="0">
                <a:sym typeface="Wingdings" pitchFamily="2" charset="2"/>
              </a:rPr>
              <a:t>Mark that significance by putting something in the box along the main diagonal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5/10/23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47.png"/><Relationship Id="rId4" Type="http://schemas.openxmlformats.org/officeDocument/2006/relationships/image" Target="../media/image29.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254533" y="6212687"/>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17716"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374642" cy="5903847"/>
            <a:chOff x="-24917" y="1294097"/>
            <a:chExt cx="7374642"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699589" y="3663629"/>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0980"/>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AD9702B1-DCE2-3415-D5D4-BEF1FF438367}"/>
              </a:ext>
            </a:extLst>
          </p:cNvPr>
          <p:cNvSpPr txBox="1"/>
          <p:nvPr/>
        </p:nvSpPr>
        <p:spPr>
          <a:xfrm>
            <a:off x="2220404" y="679977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Discrimination</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2196890" y="650121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36671" y="6502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52154" y="6378216"/>
            <a:ext cx="2430015" cy="138158"/>
            <a:chOff x="7175125" y="27917971"/>
            <a:chExt cx="11031177"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48519" y="552513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3"/>
          <a:srcRect l="12087" t="65132" r="72046" b="18573"/>
          <a:stretch/>
        </p:blipFill>
        <p:spPr>
          <a:xfrm>
            <a:off x="2188987" y="4957200"/>
            <a:ext cx="1268626" cy="1318677"/>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2221712" y="620998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37013" y="620998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13640" y="621018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65194"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880495" y="620617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57122" y="620636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066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253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28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6542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8405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9155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171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2812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330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03503"/>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265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6585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 name="Picture 1" descr="A picture containing colorfulness, screenshot, rectangle, square&#10;&#10;Description automatically generated">
            <a:extLst>
              <a:ext uri="{FF2B5EF4-FFF2-40B4-BE49-F238E27FC236}">
                <a16:creationId xmlns:a16="http://schemas.microsoft.com/office/drawing/2014/main" id="{6885E6FB-C78B-CD8A-C3BC-08F1F7444E15}"/>
              </a:ext>
            </a:extLst>
          </p:cNvPr>
          <p:cNvPicPr>
            <a:picLocks noChangeAspect="1"/>
          </p:cNvPicPr>
          <p:nvPr/>
        </p:nvPicPr>
        <p:blipFill rotWithShape="1">
          <a:blip r:embed="rId3"/>
          <a:srcRect l="43401" t="65122" r="40899" b="18574"/>
          <a:stretch/>
        </p:blipFill>
        <p:spPr>
          <a:xfrm>
            <a:off x="3468661" y="4954850"/>
            <a:ext cx="1255266" cy="1319351"/>
          </a:xfrm>
          <a:prstGeom prst="rect">
            <a:avLst/>
          </a:prstGeom>
        </p:spPr>
      </p:pic>
      <p:pic>
        <p:nvPicPr>
          <p:cNvPr id="3" name="Picture 2" descr="A picture containing colorfulness, screenshot, rectangle, square&#10;&#10;Description automatically generated">
            <a:extLst>
              <a:ext uri="{FF2B5EF4-FFF2-40B4-BE49-F238E27FC236}">
                <a16:creationId xmlns:a16="http://schemas.microsoft.com/office/drawing/2014/main" id="{AF9194D4-FD15-329C-210E-E1A63C821B4C}"/>
              </a:ext>
            </a:extLst>
          </p:cNvPr>
          <p:cNvPicPr>
            <a:picLocks noChangeAspect="1"/>
          </p:cNvPicPr>
          <p:nvPr/>
        </p:nvPicPr>
        <p:blipFill rotWithShape="1">
          <a:blip r:embed="rId3"/>
          <a:srcRect l="27958" t="49743" r="56628" b="34569"/>
          <a:stretch/>
        </p:blipFill>
        <p:spPr>
          <a:xfrm>
            <a:off x="3472864" y="3706933"/>
            <a:ext cx="1232433" cy="1269535"/>
          </a:xfrm>
          <a:prstGeom prst="rect">
            <a:avLst/>
          </a:prstGeom>
        </p:spPr>
      </p:pic>
      <p:pic>
        <p:nvPicPr>
          <p:cNvPr id="4" name="Picture 3" descr="A picture containing colorfulness, screenshot, rectangle, square&#10;&#10;Description automatically generated">
            <a:extLst>
              <a:ext uri="{FF2B5EF4-FFF2-40B4-BE49-F238E27FC236}">
                <a16:creationId xmlns:a16="http://schemas.microsoft.com/office/drawing/2014/main" id="{837BCCAE-179C-2176-047B-E8E8D8A819E9}"/>
              </a:ext>
            </a:extLst>
          </p:cNvPr>
          <p:cNvPicPr>
            <a:picLocks noChangeAspect="1"/>
          </p:cNvPicPr>
          <p:nvPr/>
        </p:nvPicPr>
        <p:blipFill rotWithShape="1">
          <a:blip r:embed="rId3"/>
          <a:srcRect l="12087" t="34491" r="71854" b="50089"/>
          <a:stretch/>
        </p:blipFill>
        <p:spPr>
          <a:xfrm>
            <a:off x="2180423" y="3728698"/>
            <a:ext cx="1283995" cy="1247788"/>
          </a:xfrm>
          <a:prstGeom prst="rect">
            <a:avLst/>
          </a:prstGeom>
        </p:spPr>
      </p:pic>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8353" y="3864777"/>
            <a:ext cx="32339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52970" y="4363093"/>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52970" y="4860395"/>
            <a:ext cx="413028"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9672" y="5343425"/>
            <a:ext cx="505275"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4166" y="5848298"/>
            <a:ext cx="520449"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6630"/>
            <a:ext cx="498596"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19003" y="4671380"/>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74686"/>
            <a:ext cx="597144"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9994" y="5075851"/>
            <a:ext cx="201303"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556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X.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9728-912C-5EDD-06C5-7F1AB4F4B3C6}"/>
              </a:ext>
            </a:extLst>
          </p:cNvPr>
          <p:cNvSpPr>
            <a:spLocks noGrp="1"/>
          </p:cNvSpPr>
          <p:nvPr>
            <p:ph type="title"/>
          </p:nvPr>
        </p:nvSpPr>
        <p:spPr/>
        <p:txBody>
          <a:bodyPr/>
          <a:lstStyle/>
          <a:p>
            <a:r>
              <a:rPr lang="en-US" dirty="0"/>
              <a:t>VE RT plots </a:t>
            </a:r>
          </a:p>
        </p:txBody>
      </p:sp>
      <p:sp>
        <p:nvSpPr>
          <p:cNvPr id="3" name="Content Placeholder 2">
            <a:extLst>
              <a:ext uri="{FF2B5EF4-FFF2-40B4-BE49-F238E27FC236}">
                <a16:creationId xmlns:a16="http://schemas.microsoft.com/office/drawing/2014/main" id="{DDCBC8DB-6B28-4793-00F1-5DAB3650788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59978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a:xfrm>
            <a:off x="372789" y="185638"/>
            <a:ext cx="6309360" cy="1138467"/>
          </a:xfrm>
        </p:spPr>
        <p:txBody>
          <a:bodyPr/>
          <a:lstStyle/>
          <a:p>
            <a:r>
              <a:rPr lang="en-US" dirty="0"/>
              <a:t>VE split matrix</a:t>
            </a:r>
          </a:p>
        </p:txBody>
      </p:sp>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8" y="2242069"/>
                <a:ext cx="449455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Tree>
    <p:extLst>
      <p:ext uri="{BB962C8B-B14F-4D97-AF65-F5344CB8AC3E}">
        <p14:creationId xmlns:p14="http://schemas.microsoft.com/office/powerpoint/2010/main" val="924501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553597" y="3678477"/>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3" name="Picture 2" descr="Chart, scatter chart&#10;&#10;Description automatically generated">
            <a:extLst>
              <a:ext uri="{FF2B5EF4-FFF2-40B4-BE49-F238E27FC236}">
                <a16:creationId xmlns:a16="http://schemas.microsoft.com/office/drawing/2014/main" id="{6AD83E58-97C5-FEDB-8EF7-AEEDE66ECDF0}"/>
              </a:ext>
            </a:extLst>
          </p:cNvPr>
          <p:cNvPicPr>
            <a:picLocks noChangeAspect="1"/>
          </p:cNvPicPr>
          <p:nvPr/>
        </p:nvPicPr>
        <p:blipFill rotWithShape="1">
          <a:blip r:embed="rId8"/>
          <a:srcRect r="9739"/>
          <a:stretch/>
        </p:blipFill>
        <p:spPr>
          <a:xfrm>
            <a:off x="216698" y="3539402"/>
            <a:ext cx="2379168" cy="2635884"/>
          </a:xfrm>
          <a:prstGeom prst="rect">
            <a:avLst/>
          </a:prstGeom>
        </p:spPr>
      </p:pic>
      <p:pic>
        <p:nvPicPr>
          <p:cNvPr id="7" name="Picture 6" descr="Chart, scatter chart&#10;&#10;Description automatically generated">
            <a:extLst>
              <a:ext uri="{FF2B5EF4-FFF2-40B4-BE49-F238E27FC236}">
                <a16:creationId xmlns:a16="http://schemas.microsoft.com/office/drawing/2014/main" id="{03728FB6-950B-1E42-05F5-AE45E11689F7}"/>
              </a:ext>
            </a:extLst>
          </p:cNvPr>
          <p:cNvPicPr>
            <a:picLocks noChangeAspect="1"/>
          </p:cNvPicPr>
          <p:nvPr/>
        </p:nvPicPr>
        <p:blipFill rotWithShape="1">
          <a:blip r:embed="rId9"/>
          <a:srcRect r="8668"/>
          <a:stretch/>
        </p:blipFill>
        <p:spPr>
          <a:xfrm>
            <a:off x="2500987" y="3539402"/>
            <a:ext cx="2407406" cy="2635884"/>
          </a:xfrm>
          <a:prstGeom prst="rect">
            <a:avLst/>
          </a:prstGeom>
        </p:spPr>
      </p:pic>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10"/>
          <a:srcRect r="7635"/>
          <a:stretch/>
        </p:blipFill>
        <p:spPr>
          <a:xfrm>
            <a:off x="255118" y="680881"/>
            <a:ext cx="2485941" cy="2691440"/>
          </a:xfrm>
          <a:prstGeom prst="rect">
            <a:avLst/>
          </a:prstGeom>
        </p:spPr>
      </p:pic>
      <p:pic>
        <p:nvPicPr>
          <p:cNvPr id="5" name="Picture 4" descr="Chart, scatter chart&#10;&#10;Description automatically generated">
            <a:extLst>
              <a:ext uri="{FF2B5EF4-FFF2-40B4-BE49-F238E27FC236}">
                <a16:creationId xmlns:a16="http://schemas.microsoft.com/office/drawing/2014/main" id="{07E6C3E4-1353-A2C2-C03B-14E1F3D59A69}"/>
              </a:ext>
            </a:extLst>
          </p:cNvPr>
          <p:cNvPicPr>
            <a:picLocks noChangeAspect="1"/>
          </p:cNvPicPr>
          <p:nvPr/>
        </p:nvPicPr>
        <p:blipFill rotWithShape="1">
          <a:blip r:embed="rId11"/>
          <a:srcRect r="9739"/>
          <a:stretch/>
        </p:blipFill>
        <p:spPr>
          <a:xfrm>
            <a:off x="4871237" y="3527026"/>
            <a:ext cx="2379167" cy="2635884"/>
          </a:xfrm>
          <a:prstGeom prst="rect">
            <a:avLst/>
          </a:prstGeom>
        </p:spPr>
      </p:pic>
      <p:pic>
        <p:nvPicPr>
          <p:cNvPr id="23" name="Picture 22" descr="Chart, scatter chart&#10;&#10;Description automatically generated">
            <a:extLst>
              <a:ext uri="{FF2B5EF4-FFF2-40B4-BE49-F238E27FC236}">
                <a16:creationId xmlns:a16="http://schemas.microsoft.com/office/drawing/2014/main" id="{5C6B3E75-7E66-4FAF-2542-14AEDCE493AB}"/>
              </a:ext>
            </a:extLst>
          </p:cNvPr>
          <p:cNvPicPr>
            <a:picLocks noChangeAspect="1"/>
          </p:cNvPicPr>
          <p:nvPr/>
        </p:nvPicPr>
        <p:blipFill rotWithShape="1">
          <a:blip r:embed="rId8"/>
          <a:srcRect l="44459" t="14186" r="38265" b="80779"/>
          <a:stretch/>
        </p:blipFill>
        <p:spPr>
          <a:xfrm>
            <a:off x="837390" y="4057853"/>
            <a:ext cx="455379" cy="13270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descr="Chart, scatter chart&#10;&#10;Description automatically generated">
            <a:extLst>
              <a:ext uri="{FF2B5EF4-FFF2-40B4-BE49-F238E27FC236}">
                <a16:creationId xmlns:a16="http://schemas.microsoft.com/office/drawing/2014/main" id="{2C024943-DF87-EBDE-18C3-442A72F7000F}"/>
              </a:ext>
            </a:extLst>
          </p:cNvPr>
          <p:cNvPicPr>
            <a:picLocks noChangeAspect="1"/>
          </p:cNvPicPr>
          <p:nvPr/>
        </p:nvPicPr>
        <p:blipFill rotWithShape="1">
          <a:blip r:embed="rId9"/>
          <a:srcRect l="44640" t="14291" r="40243" b="81568"/>
          <a:stretch/>
        </p:blipFill>
        <p:spPr>
          <a:xfrm>
            <a:off x="3122661" y="4061055"/>
            <a:ext cx="398464" cy="109132"/>
          </a:xfrm>
          <a:prstGeom prst="rect">
            <a:avLst/>
          </a:prstGeom>
        </p:spPr>
      </p:pic>
      <p:pic>
        <p:nvPicPr>
          <p:cNvPr id="32" name="Picture 31" descr="Chart, scatter chart&#10;&#10;Description automatically generated">
            <a:extLst>
              <a:ext uri="{FF2B5EF4-FFF2-40B4-BE49-F238E27FC236}">
                <a16:creationId xmlns:a16="http://schemas.microsoft.com/office/drawing/2014/main" id="{DBDF96C7-E009-AD39-DF0B-10B2A66B24DC}"/>
              </a:ext>
            </a:extLst>
          </p:cNvPr>
          <p:cNvPicPr>
            <a:picLocks noChangeAspect="1"/>
          </p:cNvPicPr>
          <p:nvPr/>
        </p:nvPicPr>
        <p:blipFill rotWithShape="1">
          <a:blip r:embed="rId11"/>
          <a:srcRect l="43981" t="14341" r="38044" b="81519"/>
          <a:stretch/>
        </p:blipFill>
        <p:spPr>
          <a:xfrm>
            <a:off x="5475261" y="4061056"/>
            <a:ext cx="473803" cy="109131"/>
          </a:xfrm>
          <a:prstGeom prst="rect">
            <a:avLst/>
          </a:prstGeom>
        </p:spPr>
      </p:pic>
      <p:sp>
        <p:nvSpPr>
          <p:cNvPr id="33" name="Right Brace 32">
            <a:extLst>
              <a:ext uri="{FF2B5EF4-FFF2-40B4-BE49-F238E27FC236}">
                <a16:creationId xmlns:a16="http://schemas.microsoft.com/office/drawing/2014/main" id="{B409684E-8082-67D3-6182-9AF0AFECF36E}"/>
              </a:ext>
            </a:extLst>
          </p:cNvPr>
          <p:cNvSpPr/>
          <p:nvPr/>
        </p:nvSpPr>
        <p:spPr>
          <a:xfrm rot="16200000">
            <a:off x="4974643" y="2557043"/>
            <a:ext cx="112929" cy="2332990"/>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08591" y="1184005"/>
            <a:ext cx="120552" cy="465746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4876152" y="3493086"/>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59C25-514B-DFAE-3AD5-8C0CDE0A0415}"/>
              </a:ext>
            </a:extLst>
          </p:cNvPr>
          <p:cNvSpPr txBox="1"/>
          <p:nvPr/>
        </p:nvSpPr>
        <p:spPr>
          <a:xfrm>
            <a:off x="3706747" y="3267845"/>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785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2E539898-E0DE-30CF-33E8-2E4D610E34A1}"/>
              </a:ext>
            </a:extLst>
          </p:cNvPr>
          <p:cNvSpPr txBox="1"/>
          <p:nvPr/>
        </p:nvSpPr>
        <p:spPr>
          <a:xfrm>
            <a:off x="-67584" y="6698867"/>
            <a:ext cx="6933572" cy="621709"/>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B8E7F882-AB0B-734E-9243-5683A17F6D77}"/>
              </a:ext>
            </a:extLst>
          </p:cNvPr>
          <p:cNvGrpSpPr/>
          <p:nvPr/>
        </p:nvGrpSpPr>
        <p:grpSpPr>
          <a:xfrm>
            <a:off x="128731" y="400458"/>
            <a:ext cx="2161610" cy="2211699"/>
            <a:chOff x="128731" y="400458"/>
            <a:chExt cx="2161610" cy="2211699"/>
          </a:xfrm>
        </p:grpSpPr>
        <p:pic>
          <p:nvPicPr>
            <p:cNvPr id="11" name="Picture 10">
              <a:extLst>
                <a:ext uri="{FF2B5EF4-FFF2-40B4-BE49-F238E27FC236}">
                  <a16:creationId xmlns:a16="http://schemas.microsoft.com/office/drawing/2014/main" id="{D8B3294E-3700-5D4D-B083-2A61F6BC3496}"/>
                </a:ext>
              </a:extLst>
            </p:cNvPr>
            <p:cNvPicPr>
              <a:picLocks noChangeAspect="1"/>
            </p:cNvPicPr>
            <p:nvPr/>
          </p:nvPicPr>
          <p:blipFill rotWithShape="1">
            <a:blip r:embed="rId8"/>
            <a:srcRect t="7778" r="9866"/>
            <a:stretch/>
          </p:blipFill>
          <p:spPr>
            <a:xfrm>
              <a:off x="128731" y="400458"/>
              <a:ext cx="2161610" cy="2211699"/>
            </a:xfrm>
            <a:prstGeom prst="rect">
              <a:avLst/>
            </a:prstGeom>
          </p:spPr>
        </p:pic>
        <p:pic>
          <p:nvPicPr>
            <p:cNvPr id="77" name="Picture 76">
              <a:extLst>
                <a:ext uri="{FF2B5EF4-FFF2-40B4-BE49-F238E27FC236}">
                  <a16:creationId xmlns:a16="http://schemas.microsoft.com/office/drawing/2014/main" id="{DCB43B7B-B9DF-3741-A7A7-81A5DD11F8EB}"/>
                </a:ext>
              </a:extLst>
            </p:cNvPr>
            <p:cNvPicPr>
              <a:picLocks noChangeAspect="1"/>
            </p:cNvPicPr>
            <p:nvPr/>
          </p:nvPicPr>
          <p:blipFill rotWithShape="1">
            <a:blip r:embed="rId8"/>
            <a:srcRect l="40656" t="80880" r="32900" b="14700"/>
            <a:stretch/>
          </p:blipFill>
          <p:spPr>
            <a:xfrm>
              <a:off x="1601810" y="2023165"/>
              <a:ext cx="634196" cy="106018"/>
            </a:xfrm>
            <a:prstGeom prst="rect">
              <a:avLst/>
            </a:prstGeom>
          </p:spPr>
        </p:pic>
        <p:sp>
          <p:nvSpPr>
            <p:cNvPr id="18" name="Rectangle 17">
              <a:extLst>
                <a:ext uri="{FF2B5EF4-FFF2-40B4-BE49-F238E27FC236}">
                  <a16:creationId xmlns:a16="http://schemas.microsoft.com/office/drawing/2014/main" id="{E635B22D-8562-964E-A614-0C150082CEB7}"/>
                </a:ext>
              </a:extLst>
            </p:cNvPr>
            <p:cNvSpPr/>
            <p:nvPr/>
          </p:nvSpPr>
          <p:spPr>
            <a:xfrm>
              <a:off x="1099930" y="2129183"/>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425654D-05D7-A84F-8320-126F83E7D4E3}"/>
              </a:ext>
            </a:extLst>
          </p:cNvPr>
          <p:cNvGrpSpPr/>
          <p:nvPr/>
        </p:nvGrpSpPr>
        <p:grpSpPr>
          <a:xfrm>
            <a:off x="2466834" y="2718174"/>
            <a:ext cx="2161610" cy="2211700"/>
            <a:chOff x="190898" y="2599240"/>
            <a:chExt cx="2161610" cy="2211700"/>
          </a:xfrm>
        </p:grpSpPr>
        <p:pic>
          <p:nvPicPr>
            <p:cNvPr id="17" name="Picture 16">
              <a:extLst>
                <a:ext uri="{FF2B5EF4-FFF2-40B4-BE49-F238E27FC236}">
                  <a16:creationId xmlns:a16="http://schemas.microsoft.com/office/drawing/2014/main" id="{FC4A6C9C-3D28-5F47-91D1-FB71B5A652B1}"/>
                </a:ext>
              </a:extLst>
            </p:cNvPr>
            <p:cNvPicPr>
              <a:picLocks noChangeAspect="1"/>
            </p:cNvPicPr>
            <p:nvPr/>
          </p:nvPicPr>
          <p:blipFill rotWithShape="1">
            <a:blip r:embed="rId9"/>
            <a:srcRect t="7778" r="9866"/>
            <a:stretch/>
          </p:blipFill>
          <p:spPr>
            <a:xfrm>
              <a:off x="190898" y="2599240"/>
              <a:ext cx="2161610" cy="2211700"/>
            </a:xfrm>
            <a:prstGeom prst="rect">
              <a:avLst/>
            </a:prstGeom>
          </p:spPr>
        </p:pic>
        <p:pic>
          <p:nvPicPr>
            <p:cNvPr id="81" name="Picture 80">
              <a:extLst>
                <a:ext uri="{FF2B5EF4-FFF2-40B4-BE49-F238E27FC236}">
                  <a16:creationId xmlns:a16="http://schemas.microsoft.com/office/drawing/2014/main" id="{552B3944-3913-324C-A570-766CB486B722}"/>
                </a:ext>
              </a:extLst>
            </p:cNvPr>
            <p:cNvPicPr>
              <a:picLocks noChangeAspect="1"/>
            </p:cNvPicPr>
            <p:nvPr/>
          </p:nvPicPr>
          <p:blipFill rotWithShape="1">
            <a:blip r:embed="rId9"/>
            <a:srcRect l="40568" t="81288" r="32982" b="15212"/>
            <a:stretch/>
          </p:blipFill>
          <p:spPr>
            <a:xfrm>
              <a:off x="1656005" y="4234863"/>
              <a:ext cx="634336" cy="83930"/>
            </a:xfrm>
            <a:prstGeom prst="rect">
              <a:avLst/>
            </a:prstGeom>
          </p:spPr>
        </p:pic>
        <p:sp>
          <p:nvSpPr>
            <p:cNvPr id="82" name="Rectangle 81">
              <a:extLst>
                <a:ext uri="{FF2B5EF4-FFF2-40B4-BE49-F238E27FC236}">
                  <a16:creationId xmlns:a16="http://schemas.microsoft.com/office/drawing/2014/main" id="{1BDBAF86-2BEB-1545-9901-D6940A6541B3}"/>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44B5D90-A075-7A4D-B4F4-231D1AECBA60}"/>
              </a:ext>
            </a:extLst>
          </p:cNvPr>
          <p:cNvGrpSpPr/>
          <p:nvPr/>
        </p:nvGrpSpPr>
        <p:grpSpPr>
          <a:xfrm>
            <a:off x="2290341" y="400457"/>
            <a:ext cx="2161610" cy="2211699"/>
            <a:chOff x="2290341" y="400457"/>
            <a:chExt cx="2161610" cy="2211699"/>
          </a:xfrm>
        </p:grpSpPr>
        <p:pic>
          <p:nvPicPr>
            <p:cNvPr id="13" name="Picture 12">
              <a:extLst>
                <a:ext uri="{FF2B5EF4-FFF2-40B4-BE49-F238E27FC236}">
                  <a16:creationId xmlns:a16="http://schemas.microsoft.com/office/drawing/2014/main" id="{FA31A656-6C41-4D45-9D04-2DE112FDEC1F}"/>
                </a:ext>
              </a:extLst>
            </p:cNvPr>
            <p:cNvPicPr>
              <a:picLocks noChangeAspect="1"/>
            </p:cNvPicPr>
            <p:nvPr/>
          </p:nvPicPr>
          <p:blipFill rotWithShape="1">
            <a:blip r:embed="rId10"/>
            <a:srcRect t="7778" r="9866"/>
            <a:stretch/>
          </p:blipFill>
          <p:spPr>
            <a:xfrm>
              <a:off x="2290341" y="400457"/>
              <a:ext cx="2161610" cy="2211699"/>
            </a:xfrm>
            <a:prstGeom prst="rect">
              <a:avLst/>
            </a:prstGeom>
          </p:spPr>
        </p:pic>
        <p:pic>
          <p:nvPicPr>
            <p:cNvPr id="79" name="Picture 78">
              <a:extLst>
                <a:ext uri="{FF2B5EF4-FFF2-40B4-BE49-F238E27FC236}">
                  <a16:creationId xmlns:a16="http://schemas.microsoft.com/office/drawing/2014/main" id="{D4B00898-F9B9-F04F-B97F-BD10CE1B0AB0}"/>
                </a:ext>
              </a:extLst>
            </p:cNvPr>
            <p:cNvPicPr>
              <a:picLocks noChangeAspect="1"/>
            </p:cNvPicPr>
            <p:nvPr/>
          </p:nvPicPr>
          <p:blipFill rotWithShape="1">
            <a:blip r:embed="rId10"/>
            <a:srcRect l="42982" t="80545" r="30972" b="15034"/>
            <a:stretch/>
          </p:blipFill>
          <p:spPr>
            <a:xfrm>
              <a:off x="3814049" y="2023165"/>
              <a:ext cx="624651" cy="106018"/>
            </a:xfrm>
            <a:prstGeom prst="rect">
              <a:avLst/>
            </a:prstGeom>
          </p:spPr>
        </p:pic>
        <p:sp>
          <p:nvSpPr>
            <p:cNvPr id="83" name="Rectangle 82">
              <a:extLst>
                <a:ext uri="{FF2B5EF4-FFF2-40B4-BE49-F238E27FC236}">
                  <a16:creationId xmlns:a16="http://schemas.microsoft.com/office/drawing/2014/main" id="{9488167F-DBC8-3E49-A6AE-D8BF566327F0}"/>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98BBD38-9170-8A42-B066-893D0B9B1A3F}"/>
              </a:ext>
            </a:extLst>
          </p:cNvPr>
          <p:cNvGrpSpPr/>
          <p:nvPr/>
        </p:nvGrpSpPr>
        <p:grpSpPr>
          <a:xfrm>
            <a:off x="220574" y="2687944"/>
            <a:ext cx="2161610" cy="2211699"/>
            <a:chOff x="4451951" y="387541"/>
            <a:chExt cx="2161610" cy="2211699"/>
          </a:xfrm>
        </p:grpSpPr>
        <p:pic>
          <p:nvPicPr>
            <p:cNvPr id="15" name="Picture 14">
              <a:extLst>
                <a:ext uri="{FF2B5EF4-FFF2-40B4-BE49-F238E27FC236}">
                  <a16:creationId xmlns:a16="http://schemas.microsoft.com/office/drawing/2014/main" id="{AA7B2D33-6AFB-CB4A-BCE3-475A56785745}"/>
                </a:ext>
              </a:extLst>
            </p:cNvPr>
            <p:cNvPicPr>
              <a:picLocks noChangeAspect="1"/>
            </p:cNvPicPr>
            <p:nvPr/>
          </p:nvPicPr>
          <p:blipFill rotWithShape="1">
            <a:blip r:embed="rId11"/>
            <a:srcRect t="7778" r="9866"/>
            <a:stretch/>
          </p:blipFill>
          <p:spPr>
            <a:xfrm>
              <a:off x="4451951" y="387541"/>
              <a:ext cx="2161610" cy="2211699"/>
            </a:xfrm>
            <a:prstGeom prst="rect">
              <a:avLst/>
            </a:prstGeom>
          </p:spPr>
        </p:pic>
        <p:pic>
          <p:nvPicPr>
            <p:cNvPr id="80" name="Picture 79">
              <a:extLst>
                <a:ext uri="{FF2B5EF4-FFF2-40B4-BE49-F238E27FC236}">
                  <a16:creationId xmlns:a16="http://schemas.microsoft.com/office/drawing/2014/main" id="{E57F6AE9-AF4F-144B-BA1A-11998C094DDD}"/>
                </a:ext>
              </a:extLst>
            </p:cNvPr>
            <p:cNvPicPr>
              <a:picLocks noChangeAspect="1"/>
            </p:cNvPicPr>
            <p:nvPr/>
          </p:nvPicPr>
          <p:blipFill rotWithShape="1">
            <a:blip r:embed="rId11"/>
            <a:srcRect l="40420" t="81044" r="33115" b="14351"/>
            <a:stretch/>
          </p:blipFill>
          <p:spPr>
            <a:xfrm>
              <a:off x="5916697" y="2018748"/>
              <a:ext cx="634697" cy="110435"/>
            </a:xfrm>
            <a:prstGeom prst="rect">
              <a:avLst/>
            </a:prstGeom>
          </p:spPr>
        </p:pic>
        <p:sp>
          <p:nvSpPr>
            <p:cNvPr id="84" name="Rectangle 83">
              <a:extLst>
                <a:ext uri="{FF2B5EF4-FFF2-40B4-BE49-F238E27FC236}">
                  <a16:creationId xmlns:a16="http://schemas.microsoft.com/office/drawing/2014/main" id="{2302BE88-BBEC-0C4E-AF28-531E62FC5841}"/>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D4DAE98-6A49-F845-BF77-95CE517D0BF1}"/>
              </a:ext>
            </a:extLst>
          </p:cNvPr>
          <p:cNvSpPr txBox="1"/>
          <p:nvPr/>
        </p:nvSpPr>
        <p:spPr>
          <a:xfrm>
            <a:off x="8958" y="2850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6" name="TextBox 85">
            <a:extLst>
              <a:ext uri="{FF2B5EF4-FFF2-40B4-BE49-F238E27FC236}">
                <a16:creationId xmlns:a16="http://schemas.microsoft.com/office/drawing/2014/main" id="{883B59DC-7215-294F-9B37-FFC6134F3EB8}"/>
              </a:ext>
            </a:extLst>
          </p:cNvPr>
          <p:cNvSpPr txBox="1"/>
          <p:nvPr/>
        </p:nvSpPr>
        <p:spPr>
          <a:xfrm>
            <a:off x="35968" y="258544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87" name="TextBox 86">
            <a:extLst>
              <a:ext uri="{FF2B5EF4-FFF2-40B4-BE49-F238E27FC236}">
                <a16:creationId xmlns:a16="http://schemas.microsoft.com/office/drawing/2014/main" id="{BFC3CE53-C516-6944-BF1F-0D44C02929E6}"/>
              </a:ext>
            </a:extLst>
          </p:cNvPr>
          <p:cNvSpPr txBox="1"/>
          <p:nvPr/>
        </p:nvSpPr>
        <p:spPr>
          <a:xfrm>
            <a:off x="2295479" y="25898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8" name="TextBox 87">
            <a:extLst>
              <a:ext uri="{FF2B5EF4-FFF2-40B4-BE49-F238E27FC236}">
                <a16:creationId xmlns:a16="http://schemas.microsoft.com/office/drawing/2014/main" id="{685480B2-BB94-F64C-B156-7608E2AC989F}"/>
              </a:ext>
            </a:extLst>
          </p:cNvPr>
          <p:cNvSpPr txBox="1"/>
          <p:nvPr/>
        </p:nvSpPr>
        <p:spPr>
          <a:xfrm>
            <a:off x="2181153" y="2852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9" name="TextBox 88">
            <a:extLst>
              <a:ext uri="{FF2B5EF4-FFF2-40B4-BE49-F238E27FC236}">
                <a16:creationId xmlns:a16="http://schemas.microsoft.com/office/drawing/2014/main" id="{1ECE3EE3-9E9D-8F48-B4B4-EC54CFF78E3F}"/>
              </a:ext>
            </a:extLst>
          </p:cNvPr>
          <p:cNvSpPr txBox="1"/>
          <p:nvPr/>
        </p:nvSpPr>
        <p:spPr>
          <a:xfrm>
            <a:off x="4181994" y="25202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CEFBC9-B772-5C4C-A58F-D00077C4DC43}"/>
              </a:ext>
            </a:extLst>
          </p:cNvPr>
          <p:cNvSpPr/>
          <p:nvPr/>
        </p:nvSpPr>
        <p:spPr>
          <a:xfrm>
            <a:off x="1163248"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4148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1658-8035-6A64-AA40-9EF2A388A1B9}"/>
              </a:ext>
            </a:extLst>
          </p:cNvPr>
          <p:cNvSpPr>
            <a:spLocks noGrp="1"/>
          </p:cNvSpPr>
          <p:nvPr>
            <p:ph type="title"/>
          </p:nvPr>
        </p:nvSpPr>
        <p:spPr/>
        <p:txBody>
          <a:bodyPr/>
          <a:lstStyle/>
          <a:p>
            <a:r>
              <a:rPr lang="en-US" dirty="0"/>
              <a:t>Do JV version for discrimination </a:t>
            </a:r>
          </a:p>
        </p:txBody>
      </p:sp>
      <p:sp>
        <p:nvSpPr>
          <p:cNvPr id="3" name="Content Placeholder 2">
            <a:extLst>
              <a:ext uri="{FF2B5EF4-FFF2-40B4-BE49-F238E27FC236}">
                <a16:creationId xmlns:a16="http://schemas.microsoft.com/office/drawing/2014/main" id="{5252FE8C-A521-C357-053F-1EC0ABD10D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27654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18317</TotalTime>
  <Words>1968</Words>
  <Application>Microsoft Macintosh PowerPoint</Application>
  <PresentationFormat>Custom</PresentationFormat>
  <Paragraphs>357</Paragraphs>
  <Slides>19</Slides>
  <Notes>15</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Menlo</vt:lpstr>
      <vt:lpstr>Office Theme</vt:lpstr>
      <vt:lpstr>PowerPoint Presentation</vt:lpstr>
      <vt:lpstr>PowerPoint Presentation</vt:lpstr>
      <vt:lpstr>VE RT plots </vt:lpstr>
      <vt:lpstr>PowerPoint Presentation</vt:lpstr>
      <vt:lpstr>VE split matrix</vt:lpstr>
      <vt:lpstr>PowerPoint Presentation</vt:lpstr>
      <vt:lpstr>PowerPoint Presentation</vt:lpstr>
      <vt:lpstr>PowerPoint Presentation</vt:lpstr>
      <vt:lpstr>Do JV version for discrimination </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170</cp:revision>
  <dcterms:created xsi:type="dcterms:W3CDTF">2023-04-17T18:08:15Z</dcterms:created>
  <dcterms:modified xsi:type="dcterms:W3CDTF">2023-05-11T13:58:34Z</dcterms:modified>
</cp:coreProperties>
</file>